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1"/>
    <p:restoredTop sz="94052"/>
  </p:normalViewPr>
  <p:slideViewPr>
    <p:cSldViewPr snapToGrid="0" snapToObjects="1">
      <p:cViewPr varScale="1">
        <p:scale>
          <a:sx n="78" d="100"/>
          <a:sy n="78" d="100"/>
        </p:scale>
        <p:origin x="1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6DAD-5C6A-3546-9C1C-B27E6BA870D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B8E1-A46D-EF4C-9778-D1976E35C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A3B2A-2F41-3C4E-9AC5-9A6D361BA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C26A4-6E7B-284B-A40B-FA1E248AD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DC86-EA77-AE40-82B0-7A1DAEA5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EB912-E887-D840-95B8-E2043C79D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220E1-9B1D-6C40-A3D5-157A7421E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FE84-05C8-A640-BF6C-E1D912ADD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1914-410D-A641-B177-CC823AE3E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035D-51AF-B84C-9210-0A1379EAA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3A5B3-40FC-4F43-9552-B7D06E0FD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804E9-C059-8A4F-B6DA-90EB2767D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205-51A3-BB47-8AFD-CF7E9BA96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3A73-AE21-F546-9D11-7AC6C229FD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F97BA0-3EB9-FB40-8C09-58AE5942C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227DA-93D2-2345-AC56-4BB61F1CE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005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F332-ACD7-9947-85AD-DF50D3FA0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FE43-0191-6347-A153-1A80D4AF8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5943F-794D-164A-8946-0FFACC84B1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F398-9DCF-FD45-9648-C6C294B01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87C2-A73D-AF40-9222-0BEC84483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29089-C580-8548-ABE7-89E947CD3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5A7E-71F2-7749-A7F1-39B6A25D9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7D60-A64B-8940-91BA-ACEBDCDF1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76963"/>
              <a:ext cx="9144000" cy="681036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1" y="6228301"/>
              <a:ext cx="1771650" cy="58662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3FC4587-010D-0B47-B3D8-3450472F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1A5690B-9738-C148-86F7-63C26ADC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356350"/>
            <a:ext cx="405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COMP90018</a:t>
            </a:r>
            <a:br>
              <a:rPr lang="en-US" dirty="0"/>
            </a:br>
            <a:r>
              <a:rPr lang="en-US" dirty="0"/>
              <a:t>Mobile Computing Systems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Vassilis Kostakos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3E40A-579E-CB40-9FC5-B32E49C0D8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BCA5C-559B-DA41-915D-32543870B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emerge (apps)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846737-ABDA-574D-9538-0AB5AA66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luster table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8820"/>
            <a:ext cx="8870838" cy="37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74F82B-46A7-3148-A03C-3B9C9D71A7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110972-02ED-6D44-8B18-EE324113D6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to Web </a:t>
            </a:r>
            <a:r>
              <a:rPr lang="en-US" dirty="0" err="1"/>
              <a:t>revisitaton</a:t>
            </a:r>
            <a:r>
              <a:rPr lang="en-US" dirty="0"/>
              <a:t> (2000’s)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E488DD-8846-464D-BD07-E7CABB8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\\myfiles\cs3sj\dos\My Pictures\PastedGraphic-3.tif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352" y="1707559"/>
            <a:ext cx="6126306" cy="444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E1513A-4FD8-9942-8AD0-50072A314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365FD8-FDB7-4647-8F5B-D32F027F5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8521"/>
            <a:ext cx="7886700" cy="1325563"/>
          </a:xfrm>
        </p:spPr>
        <p:txBody>
          <a:bodyPr/>
          <a:lstStyle/>
          <a:p>
            <a:r>
              <a:rPr lang="en-US" dirty="0"/>
              <a:t>Similar patterns.</a:t>
            </a:r>
            <a:br>
              <a:rPr lang="en-US" dirty="0"/>
            </a:br>
            <a:r>
              <a:rPr lang="en-US" dirty="0"/>
              <a:t>What does this mean?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7972" y="1889803"/>
            <a:ext cx="3163366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/>
              <a:t>Do phones create habits?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1" y="2565721"/>
            <a:ext cx="1768514" cy="1768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3" y="4334235"/>
            <a:ext cx="1768514" cy="176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19" y="2602602"/>
            <a:ext cx="1464730" cy="1458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353" y="4441612"/>
            <a:ext cx="1380796" cy="1350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5153" y="2768389"/>
            <a:ext cx="105682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/>
              <a:t>Technology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6414" y="4551258"/>
            <a:ext cx="105041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Technology B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669861" y="3307435"/>
            <a:ext cx="567198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2629039" y="5118546"/>
            <a:ext cx="567198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38" y="3128416"/>
            <a:ext cx="1747451" cy="17474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04792" y="4875866"/>
            <a:ext cx="85048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 err="1"/>
              <a:t>Behaviour</a:t>
            </a:r>
            <a:endParaRPr lang="en-US" sz="1266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5787136" y="3496553"/>
            <a:ext cx="729546" cy="26268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V="1">
            <a:off x="5899197" y="5026853"/>
            <a:ext cx="617484" cy="339450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416ADE2-FF5A-A54D-A3B5-DB39B82374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15F3468-E657-5E4A-B67B-D20CE5844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err="1"/>
              <a:t>behaviour</a:t>
            </a:r>
            <a:r>
              <a:rPr lang="en-US" dirty="0"/>
              <a:t> is a proxy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16282C-4D21-1B48-896E-151A85B3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9658" y="2049448"/>
            <a:ext cx="15087390" cy="25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266"/>
          </a:p>
        </p:txBody>
      </p:sp>
      <p:sp>
        <p:nvSpPr>
          <p:cNvPr id="5" name="TextBox 4"/>
          <p:cNvSpPr txBox="1"/>
          <p:nvPr/>
        </p:nvSpPr>
        <p:spPr>
          <a:xfrm>
            <a:off x="1054100" y="5555486"/>
            <a:ext cx="476386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66"/>
              <a:t>Can </a:t>
            </a:r>
            <a:r>
              <a:rPr lang="en-GB" sz="1266" dirty="0"/>
              <a:t>online behaviour be used as a proxy for studying urban mobility?</a:t>
            </a:r>
            <a:r>
              <a:rPr lang="en-US" sz="1266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073" y="2571661"/>
            <a:ext cx="2979998" cy="1410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29" y="1719204"/>
            <a:ext cx="2328072" cy="1453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29" y="3310809"/>
            <a:ext cx="2344253" cy="17581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4189923" y="2898776"/>
            <a:ext cx="617484" cy="339450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4189924" y="3654258"/>
            <a:ext cx="647652" cy="31877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7E2311D-0049-714E-874D-273ADA0CCA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BC1BF2-6FE5-2A4D-B419-655B1F38D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5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access points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DF52FF-A112-4446-9164-4E2850ACA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0" y="1707559"/>
            <a:ext cx="4506126" cy="4003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505" y="2632080"/>
            <a:ext cx="4308452" cy="215422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72E7BD-AFBB-C040-A5B5-6298D49336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3971B-03CD-0A45-B728-F1B40BBC7D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a whole city – 3 years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538AB2-28A6-E347-BD08-27CCCB15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838" y="1425890"/>
            <a:ext cx="4708648" cy="4708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8486" y="3175847"/>
            <a:ext cx="1587422" cy="481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Upward trend.</a:t>
            </a:r>
          </a:p>
          <a:p>
            <a:r>
              <a:rPr lang="en-US" sz="1266" dirty="0"/>
              <a:t>Needs </a:t>
            </a:r>
            <a:r>
              <a:rPr lang="en-US" sz="1266" dirty="0" err="1"/>
              <a:t>normalisation</a:t>
            </a:r>
            <a:r>
              <a:rPr lang="en-US" sz="1266" dirty="0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5BDD635-EBF3-9F4B-8E0F-158DB2E28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1E7C9E-D592-D048-A23D-718F47D6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2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64FA19-80F0-A34B-9C5C-7C0E2D5E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01F42F-C494-BC47-92C1-B00C8EE3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64496"/>
            <a:ext cx="9144000" cy="3098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5784" y="5656748"/>
            <a:ext cx="232422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Notice that the y-axis is </a:t>
            </a:r>
            <a:r>
              <a:rPr lang="en-US" sz="1266"/>
              <a:t>now 0~1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88396" y="4993720"/>
            <a:ext cx="506306" cy="515965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298EEFE-3ADF-394C-AAD8-7CD10B841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1653847-0E31-9046-9F23-3465F9C50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location has a pattern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DEBCB6-5ABF-CD4D-8F1E-134366E8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165" b="6769"/>
          <a:stretch/>
        </p:blipFill>
        <p:spPr>
          <a:xfrm>
            <a:off x="167136" y="1758189"/>
            <a:ext cx="3999819" cy="3847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55" y="1910080"/>
            <a:ext cx="4809910" cy="1236165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4F98E18-422B-514A-A455-0AFFBD24E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4C4168-D047-C441-BF40-B5E3B0522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0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web searches also </a:t>
            </a:r>
            <a:br>
              <a:rPr lang="en-US" dirty="0"/>
            </a:br>
            <a:r>
              <a:rPr lang="en-US" dirty="0"/>
              <a:t>have a pattern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F1528B-6E31-5942-A2FE-39C72F29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165" t="8587" b="6769"/>
          <a:stretch/>
        </p:blipFill>
        <p:spPr>
          <a:xfrm>
            <a:off x="167136" y="2112604"/>
            <a:ext cx="3999819" cy="349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55" y="1910081"/>
            <a:ext cx="4847658" cy="124586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F11A37-F5F6-E247-B5FC-0A29CE80C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FFBF3A1-90F2-7147-B47E-3645E8589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“Google Trends” lets us match the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8B449D-C2FD-6646-91DE-ED51D73A6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" y="2163235"/>
            <a:ext cx="6987026" cy="399426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5B6F940-F3B0-8C42-B09A-9F947D9083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4D3A2F-A86A-8F41-93C7-43128F112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2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evaluation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to measure performance of </a:t>
            </a:r>
          </a:p>
          <a:p>
            <a:pPr lvl="1"/>
            <a:r>
              <a:rPr lang="en-US" dirty="0"/>
              <a:t>large numbers of people</a:t>
            </a:r>
          </a:p>
          <a:p>
            <a:pPr lvl="1"/>
            <a:r>
              <a:rPr lang="en-US" dirty="0"/>
              <a:t>from remote settings (e.g. online, distributed)</a:t>
            </a:r>
          </a:p>
          <a:p>
            <a:pPr lvl="1"/>
            <a:r>
              <a:rPr lang="en-US" dirty="0"/>
              <a:t>using large datasets</a:t>
            </a:r>
          </a:p>
          <a:p>
            <a:endParaRPr lang="en-US" dirty="0"/>
          </a:p>
          <a:p>
            <a:r>
              <a:rPr lang="en-US" dirty="0"/>
              <a:t>We want to determine</a:t>
            </a:r>
          </a:p>
          <a:p>
            <a:pPr lvl="1"/>
            <a:r>
              <a:rPr lang="en-US" dirty="0"/>
              <a:t>What happened / what did people do?</a:t>
            </a:r>
          </a:p>
          <a:p>
            <a:pPr lvl="1"/>
            <a:r>
              <a:rPr lang="en-US" dirty="0"/>
              <a:t>What does it mean?</a:t>
            </a:r>
          </a:p>
          <a:p>
            <a:pPr lvl="1"/>
            <a:r>
              <a:rPr lang="en-US" dirty="0"/>
              <a:t>What does it tell us about people?</a:t>
            </a:r>
          </a:p>
          <a:p>
            <a:endParaRPr lang="en-US" dirty="0"/>
          </a:p>
          <a:p>
            <a:r>
              <a:rPr lang="en-US" dirty="0"/>
              <a:t>“Community Imaging”</a:t>
            </a:r>
          </a:p>
          <a:p>
            <a:pPr lvl="1"/>
            <a:r>
              <a:rPr lang="en-US" dirty="0"/>
              <a:t>Understanding people through their use of technology.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FFA528E-7AE3-4349-AEC4-0FE60EEB59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130CC1D-379E-2045-8859-69D5E683F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keyword patterns match to a location patterns?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E849C0-7223-AF40-92ED-7829A534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27856" y="1859451"/>
          <a:ext cx="6936396" cy="3971712"/>
        </p:xfrm>
        <a:graphic>
          <a:graphicData uri="http://schemas.openxmlformats.org/drawingml/2006/table">
            <a:tbl>
              <a:tblPr firstRow="1" firstCol="1" bandRow="1"/>
              <a:tblGrid>
                <a:gridCol w="4652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b="1" kern="5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University</a:t>
                      </a:r>
                      <a:endParaRPr lang="en-US" sz="3100" kern="50" dirty="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b="1" kern="5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r-value</a:t>
                      </a:r>
                      <a:endParaRPr lang="en-US" sz="3100" kern="50" dirty="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Helka (Helsinki university library)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0.914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google scholar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0.895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scholar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0.894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tutkimus (research)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0.893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learning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0.887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optima </a:t>
                      </a:r>
                      <a:r>
                        <a:rPr lang="en-GB" sz="2300" kern="5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oulu</a:t>
                      </a:r>
                      <a:r>
                        <a:rPr lang="en-GB" sz="2300" kern="5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 (student environment)</a:t>
                      </a:r>
                      <a:endParaRPr lang="en-US" sz="3100" kern="50" dirty="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0.878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funktio (function)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0.876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luento (lecture)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0.874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development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0.872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nelli (university e-library portal)</a:t>
                      </a:r>
                      <a:endParaRPr lang="en-US" sz="31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kern="5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0.871</a:t>
                      </a:r>
                      <a:endParaRPr lang="en-US" sz="3100" kern="50" dirty="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5E484A-8090-F248-8192-B10EF7DCB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741227-71B8-1846-BA09-8C7BDFA42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keyword patterns match to a location patterns?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8CDAA0-7120-A948-AC31-F3AB227D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27856" y="1859451"/>
          <a:ext cx="6936396" cy="4006955"/>
        </p:xfrm>
        <a:graphic>
          <a:graphicData uri="http://schemas.openxmlformats.org/drawingml/2006/table">
            <a:tbl>
              <a:tblPr firstRow="1" firstCol="1" bandRow="1"/>
              <a:tblGrid>
                <a:gridCol w="526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7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500" b="1" kern="5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Ice hockey hall</a:t>
                      </a:r>
                      <a:endParaRPr lang="en-US" sz="3400" kern="50" dirty="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500" b="1" kern="5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WenQuanYi Micro Hei" charset="0"/>
                          <a:cs typeface="Liberation Serif" charset="0"/>
                        </a:rPr>
                        <a:t>r-value</a:t>
                      </a:r>
                      <a:endParaRPr lang="en-US" sz="3400" kern="50">
                        <a:effectLst/>
                        <a:latin typeface="Liberation Serif" charset="0"/>
                        <a:ea typeface="WenQuanYi Micro Hei" charset="0"/>
                        <a:cs typeface="Liberation Serif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sjl</a:t>
                      </a: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(Finnish ice hockey union)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0.726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finnhockey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0.724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keilahalli (bowling hall)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0.722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kiekko</a:t>
                      </a: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GB" sz="23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kaleva</a:t>
                      </a: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(hockey in local newspaper)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0.716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sm-liiga nelonen (tv-channel with hockey)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0.715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nelonen sm (same as above)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0.713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jääkiekkoliitto (ice hockey union)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0.711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nelonen sm liiga (tv-channel, ice hockey)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0.707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lihapata (meat stew)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0.699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3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finhockey</a:t>
                      </a:r>
                      <a:endParaRPr lang="en-US" sz="31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3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0.699</a:t>
                      </a:r>
                      <a:endParaRPr lang="en-US" sz="31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186BF2-2956-CE40-8817-1544328912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251C9F-5812-4045-815F-78E4F1FA7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6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keyword patterns match to a location patterns?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D7C9CE-6A16-7C43-8A5E-6A5837F5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27856" y="1859451"/>
          <a:ext cx="6936396" cy="3560232"/>
        </p:xfrm>
        <a:graphic>
          <a:graphicData uri="http://schemas.openxmlformats.org/drawingml/2006/table">
            <a:tbl>
              <a:tblPr firstRow="1" firstCol="1" bandRow="1"/>
              <a:tblGrid>
                <a:gridCol w="526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0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school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r-value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</a:t>
                      </a: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kempele</a:t>
                      </a: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(student environment)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0.795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 kiiminki (student environment)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0.791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helmi (student management system)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0.781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 oulu (student environment)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0.771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edu</a:t>
                      </a: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(news and info on education)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0.763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</a:t>
                      </a: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kuusamo</a:t>
                      </a: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(student environment)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0.758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pedanet (support for online learning)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0.747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 raahe (student environment)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0.744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wilma kemi (student environment)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0.736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9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varoitusmerkit (warning signs)</a:t>
                      </a:r>
                      <a:endParaRPr lang="en-US" sz="280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0.726</a:t>
                      </a:r>
                      <a:endParaRPr lang="en-US" sz="2800" dirty="0">
                        <a:effectLst/>
                        <a:latin typeface="Cambria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0F928A-B4F5-8E40-9A59-71EA15FF7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93F9F1-2C8B-AE49-A9DF-76C70202B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1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01" y="463910"/>
            <a:ext cx="7886700" cy="1325563"/>
          </a:xfrm>
        </p:spPr>
        <p:txBody>
          <a:bodyPr/>
          <a:lstStyle/>
          <a:p>
            <a:r>
              <a:rPr lang="en-US" dirty="0"/>
              <a:t>Similar patterns.</a:t>
            </a:r>
            <a:br>
              <a:rPr lang="en-US" dirty="0"/>
            </a:br>
            <a:r>
              <a:rPr lang="en-US" dirty="0"/>
              <a:t>What does this mean?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6" y="3470621"/>
            <a:ext cx="1768514" cy="176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19" y="2602602"/>
            <a:ext cx="1464730" cy="1458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353" y="4441612"/>
            <a:ext cx="1380796" cy="1350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5153" y="2768389"/>
            <a:ext cx="105682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/>
              <a:t>Technology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6414" y="4551258"/>
            <a:ext cx="105041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Technology B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639736" y="3307435"/>
            <a:ext cx="597323" cy="451799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2639735" y="4551258"/>
            <a:ext cx="556501" cy="567289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38" y="3128416"/>
            <a:ext cx="1747451" cy="17474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1729" y="4864548"/>
            <a:ext cx="66806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Pattern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5787136" y="3496553"/>
            <a:ext cx="729546" cy="26268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V="1">
            <a:off x="5899197" y="5026853"/>
            <a:ext cx="617484" cy="339450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368B849-2520-5F43-A403-826A92E8A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A27031B-30D8-DD41-BBDB-FB181793B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948057" cy="855179"/>
          </a:xfrm>
        </p:spPr>
        <p:txBody>
          <a:bodyPr/>
          <a:lstStyle/>
          <a:p>
            <a:r>
              <a:rPr lang="en-US" dirty="0"/>
              <a:t>Human Computation &amp; Crowdsourcing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0379" y="1220305"/>
            <a:ext cx="56706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Can we use humans to solve problems that are hard for computers?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32" y="2220856"/>
            <a:ext cx="1464730" cy="145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07" y="2220626"/>
            <a:ext cx="1768514" cy="1768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417" y="4007062"/>
            <a:ext cx="129663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Reliable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1750" y="4007062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3943" y="4007061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3609" y="4396591"/>
            <a:ext cx="154869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Understands context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1241" y="4458495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9558" y="4458495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8416" y="4783104"/>
            <a:ext cx="151766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Reliable calculations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890" y="4775203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2083" y="4775202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250" y="5180248"/>
            <a:ext cx="12643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Fast 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1724" y="5172347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13917" y="5172346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518" y="5541821"/>
            <a:ext cx="145174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Sensory translation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65150" y="5603726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23468" y="5603726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5855" y="5879230"/>
            <a:ext cx="12430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Can do research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3487" y="5859270"/>
            <a:ext cx="39594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31804" y="5859270"/>
            <a:ext cx="3738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No</a:t>
            </a:r>
          </a:p>
        </p:txBody>
      </p:sp>
      <p:sp>
        <p:nvSpPr>
          <p:cNvPr id="30" name="Frame 29"/>
          <p:cNvSpPr/>
          <p:nvPr/>
        </p:nvSpPr>
        <p:spPr bwMode="auto">
          <a:xfrm>
            <a:off x="3832817" y="3891827"/>
            <a:ext cx="2561886" cy="2312011"/>
          </a:xfrm>
          <a:prstGeom prst="frame">
            <a:avLst>
              <a:gd name="adj1" fmla="val 3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fontAlgn="base">
              <a:spcBef>
                <a:spcPct val="0"/>
              </a:spcBef>
              <a:spcAft>
                <a:spcPct val="0"/>
              </a:spcAft>
            </a:pPr>
            <a:endParaRPr lang="en-US" sz="1687">
              <a:solidFill>
                <a:srgbClr val="003366"/>
              </a:solidFill>
              <a:latin typeface="Trebuchet MS" charset="0"/>
              <a:ea typeface="ヒラギノ角ゴ ProN W3" charset="0"/>
              <a:cs typeface="ヒラギノ角ゴ ProN W3" charset="0"/>
              <a:sym typeface="Trebuchet MS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94E12960-B5D6-8643-BCC5-A5B1876D0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8782674-4C4F-6842-A7E6-665531687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Offer decision-support to humans</a:t>
            </a:r>
            <a:br>
              <a:rPr lang="en-US" dirty="0"/>
            </a:br>
            <a:r>
              <a:rPr lang="en-US" dirty="0"/>
              <a:t>(not answers)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E9B444-2BB2-6149-A38D-C82EB7B4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0" y="2213865"/>
            <a:ext cx="3530261" cy="3530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11" y="2160862"/>
            <a:ext cx="4058769" cy="3583265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C7246B-5DFB-BA43-93FB-DD5A823BD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92F8F76-C66F-8D4F-8310-3289BFEE23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car should I buy?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BF15AD-38D6-274D-B363-9FDE7AD4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82419" y="2315126"/>
          <a:ext cx="6810174" cy="323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7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21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Price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15">
                <a:tc>
                  <a:txBody>
                    <a:bodyPr/>
                    <a:lstStyle/>
                    <a:p>
                      <a:r>
                        <a:rPr lang="en-US" sz="1300" dirty="0"/>
                        <a:t>Volvo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1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1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1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15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1FF1109-F919-F049-AB31-BF80533B15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6B4CCC-FB26-9D4A-BA48-827A0A3CC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2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4" b="57741"/>
          <a:stretch/>
        </p:blipFill>
        <p:spPr bwMode="auto">
          <a:xfrm>
            <a:off x="420289" y="593685"/>
            <a:ext cx="2227748" cy="2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4" t="1" r="48795" b="57740"/>
          <a:stretch/>
        </p:blipFill>
        <p:spPr bwMode="auto">
          <a:xfrm>
            <a:off x="2597406" y="593685"/>
            <a:ext cx="2126486" cy="2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6" t="1" r="2409" b="57740"/>
          <a:stretch/>
        </p:blipFill>
        <p:spPr bwMode="auto">
          <a:xfrm>
            <a:off x="4723892" y="593685"/>
            <a:ext cx="3898558" cy="2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5"/>
          <a:stretch/>
        </p:blipFill>
        <p:spPr bwMode="auto">
          <a:xfrm>
            <a:off x="420289" y="593685"/>
            <a:ext cx="8404684" cy="288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9" y="593685"/>
            <a:ext cx="8404684" cy="527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3CD211-F195-C94B-A8E3-AD323D497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336A27-A74A-EB41-92A4-307130A57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evaluate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solution “good”? (BMW, Mercedes, Donkey)</a:t>
            </a:r>
          </a:p>
          <a:p>
            <a:r>
              <a:rPr lang="en-US" dirty="0"/>
              <a:t>Is a criterion “good”? (Price, Safety, Swag)</a:t>
            </a:r>
          </a:p>
          <a:p>
            <a:r>
              <a:rPr lang="en-US" dirty="0"/>
              <a:t>Is the decision-support system “good”?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0114AB-5F37-6540-8F84-EC1C886625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C497A0-BDB9-4E4C-AA4A-C98952083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imo Hosio\Dropbox\work\research tracks\DecisionSupportSystems\AnswerBot intro publication\figs\optioncriteria.png"/>
          <p:cNvPicPr>
            <a:picLocks noChangeAspect="1" noChangeArrowheads="1"/>
          </p:cNvPicPr>
          <p:nvPr/>
        </p:nvPicPr>
        <p:blipFill rotWithShape="1">
          <a:blip r:embed="rId2"/>
          <a:srcRect t="24811" b="62783"/>
          <a:stretch/>
        </p:blipFill>
        <p:spPr bwMode="auto">
          <a:xfrm>
            <a:off x="673442" y="239272"/>
            <a:ext cx="7890484" cy="1468287"/>
          </a:xfrm>
          <a:prstGeom prst="rect">
            <a:avLst/>
          </a:prstGeom>
          <a:noFill/>
        </p:spPr>
      </p:pic>
      <p:pic>
        <p:nvPicPr>
          <p:cNvPr id="6" name="Picture 5" descr="C:\Users\Simo Hosio\Dropbox\work\research tracks\DecisionSupportSystems\AnswerBot intro publication\figs\optioncriteria.png"/>
          <p:cNvPicPr>
            <a:picLocks noChangeAspect="1" noChangeArrowheads="1"/>
          </p:cNvPicPr>
          <p:nvPr/>
        </p:nvPicPr>
        <p:blipFill rotWithShape="1">
          <a:blip r:embed="rId2"/>
          <a:srcRect t="60319" b="752"/>
          <a:stretch/>
        </p:blipFill>
        <p:spPr bwMode="auto">
          <a:xfrm>
            <a:off x="673442" y="1707559"/>
            <a:ext cx="7890484" cy="4607387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02D5D9-5995-904C-98A2-96A04B25E2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C7AC8F-EF81-0546-BF5A-CFC26309A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2515"/>
            <a:ext cx="3309191" cy="2531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83" y="1729664"/>
            <a:ext cx="2748657" cy="1516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6380" y="3987925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Smartphones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5783" y="4006523"/>
            <a:ext cx="3076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Computation &amp;</a:t>
            </a:r>
          </a:p>
          <a:p>
            <a:pPr algn="ctr"/>
            <a:r>
              <a:rPr lang="en-US" sz="2400" dirty="0"/>
              <a:t>Crowdsourcing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495" y="1648956"/>
            <a:ext cx="2565608" cy="1625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1613" y="3987925"/>
            <a:ext cx="233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 </a:t>
            </a:r>
            <a:r>
              <a:rPr lang="en-US" sz="2400" dirty="0" err="1"/>
              <a:t>behaviour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BD205-B0C9-E841-AA06-E8FB3F41A1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2C0A17-D224-A640-9057-736A02A7BE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1"/>
          <a:stretch/>
        </p:blipFill>
        <p:spPr bwMode="auto">
          <a:xfrm>
            <a:off x="1382271" y="188640"/>
            <a:ext cx="6632612" cy="5976254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9A56-220D-7448-899A-E88B4107E9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3FB5-A099-A34A-B629-391A86B1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1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 </a:t>
            </a:r>
            <a:r>
              <a:rPr lang="en-US" dirty="0"/>
              <a:t>thoughts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research helps us reflect on 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 err="1"/>
              <a:t>Behaviours</a:t>
            </a:r>
            <a:endParaRPr lang="en-US" dirty="0"/>
          </a:p>
          <a:p>
            <a:pPr lvl="1"/>
            <a:r>
              <a:rPr lang="en-US" dirty="0"/>
              <a:t>Patterns</a:t>
            </a:r>
          </a:p>
          <a:p>
            <a:r>
              <a:rPr lang="en-US" dirty="0"/>
              <a:t>Research is crucial to understanding existing technologies</a:t>
            </a:r>
          </a:p>
          <a:p>
            <a:pPr lvl="1"/>
            <a:r>
              <a:rPr lang="en-US" dirty="0"/>
              <a:t>And developing new ones!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B07D70-1328-6E4F-AD41-69C823887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FBEBE7-D78A-1944-969A-9E20CEE80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8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phones create habits?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46C9C9B-BACD-E34F-817A-15B6E51BA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72" y="2514858"/>
            <a:ext cx="1113874" cy="1113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8358" y="5831574"/>
            <a:ext cx="656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built an app and deployed </a:t>
            </a:r>
            <a:r>
              <a:rPr lang="en-US"/>
              <a:t>to an </a:t>
            </a:r>
            <a:r>
              <a:rPr lang="en-US" dirty="0" err="1"/>
              <a:t>appstore</a:t>
            </a:r>
            <a:r>
              <a:rPr lang="en-US" dirty="0"/>
              <a:t>. The app collects data.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469" y="2514600"/>
            <a:ext cx="2799928" cy="111997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93477" y="1553715"/>
            <a:ext cx="1571999" cy="3265689"/>
            <a:chOff x="6959612" y="2209728"/>
            <a:chExt cx="2235732" cy="46445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8464" y="2209728"/>
              <a:ext cx="1490488" cy="13488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856" y="3776671"/>
              <a:ext cx="1490488" cy="13488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9612" y="5505371"/>
              <a:ext cx="1490488" cy="1348892"/>
            </a:xfrm>
            <a:prstGeom prst="rect">
              <a:avLst/>
            </a:prstGeom>
          </p:spPr>
        </p:pic>
      </p:grpSp>
      <p:cxnSp>
        <p:nvCxnSpPr>
          <p:cNvPr id="11" name="Straight Arrow Connector 10"/>
          <p:cNvCxnSpPr/>
          <p:nvPr/>
        </p:nvCxnSpPr>
        <p:spPr bwMode="auto">
          <a:xfrm flipV="1">
            <a:off x="1450023" y="3093955"/>
            <a:ext cx="567198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980" y="2382328"/>
            <a:ext cx="938593" cy="938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531" y="4277359"/>
            <a:ext cx="1344434" cy="13444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772713" y="2502155"/>
            <a:ext cx="644764" cy="1404520"/>
            <a:chOff x="6787859" y="3558620"/>
            <a:chExt cx="916997" cy="1997539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V="1">
              <a:off x="6877558" y="3558620"/>
              <a:ext cx="488938" cy="267397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6787859" y="5170624"/>
              <a:ext cx="550449" cy="385535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6985227" y="4400291"/>
              <a:ext cx="719629" cy="24657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6199780" y="1878307"/>
            <a:ext cx="773185" cy="2122374"/>
            <a:chOff x="8817464" y="2671370"/>
            <a:chExt cx="1099641" cy="3018488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flipV="1">
              <a:off x="8819704" y="5196164"/>
              <a:ext cx="737586" cy="493694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8817464" y="2671370"/>
              <a:ext cx="550449" cy="385535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9197476" y="4030987"/>
              <a:ext cx="719629" cy="24657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 bwMode="auto">
          <a:xfrm>
            <a:off x="7698475" y="3487353"/>
            <a:ext cx="1802" cy="676156"/>
          </a:xfrm>
          <a:prstGeom prst="straightConnector1">
            <a:avLst/>
          </a:prstGeom>
          <a:ln>
            <a:headEnd type="none" w="lg" len="lg"/>
            <a:tailEnd type="triangle" w="lg" len="lg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E7BBD78-CC62-C349-B654-94130BAAF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AE246A2-A8EC-104C-A484-6EB6BF754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3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EA829C-AC26-A84E-B1B7-247349C6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D049A1-DB8A-6E4C-8FC6-96AA450C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yPZ6stHBmmiYwdhaqbRSy9PHCRht9rL6o-UmWobn3X9aKhhmVX1l7J06ctxUpyPy6Gvj9YauvY21lB0_h80zPFpLu3dOh66Lkf9G7I2hg4QbT__gavJHQfKO7xLzkAW_rKM9JSE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919" y="1859451"/>
            <a:ext cx="8535891" cy="2248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CB11B4-1BBC-E14B-B5A0-E1B5EFEA51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AC78EE-8ECD-6841-B74D-C1FF08C03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launching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ED49FF-C285-B043-8C1A-50FA9AED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rQDfNt4VhDMa4LBFUOvfDyPYeBZFGxVct4GJbWzKkCduH10m7BrpdWuMfn4lewIYGIEgOcyzBsddTqAQUKvJIMzHSYdPw8LX0PX_zUq8_mhmqt4CAFQmrmFCJpNfUCdlxvddjI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89" y="1962260"/>
            <a:ext cx="5027676" cy="293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_t5M-DfEKjqycL_W2ITxlT4sC8IL6O3j0qSxZA3IHYkktdo4sEmKoLJ9HFulgWVtoQkwbL2MhgzYhwy5SXl60ro5bPVno44N4f3WzFKNRp_0TW6446Y37Kc6ZJjypy7UX2RwBSI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784" y="1911299"/>
            <a:ext cx="5078553" cy="298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559388" y="5504856"/>
            <a:ext cx="172707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6" dirty="0"/>
              <a:t>Y-axis is LOGARITHMIC!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3B44AAA-F1B2-AC45-8AAD-893609F51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2CD129A-0248-3A42-94BF-B4CEE7390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per user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632909-DB47-F14D-8BE2-01E71BA2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uIgfI9JJd5b6pbzf8EZiHdlES5Uy23fJ9PPnoyO539aCOcMiYwabIFyne4_SusHsesgx-uz7akqPlHy2LSgUaTwDxNIx-0_RwK6V9PLxkBATJZM81jFA3zhhQwGnpSUyyfm9VT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307" y="1656928"/>
            <a:ext cx="6936396" cy="43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7A22B4-F80B-444C-A9D1-DA824D5FAC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118943-4346-F244-BB2D-7D35EEFE67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3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emerge (users)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B5FA33-D0C0-CB4C-8CDD-D19176F42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VAI0c7H_0_IypSSUzrxYragw3caTCtJvyN4cvPWmBQh5HS9F9ELFIaBQQKEzhYHsAF2aChS2MqQDUQ3D4xP7JuNc4b0fYgiv3aIKPnyUSWMwE4h9rgnSmTmW1V5Nzhc1K7HOEa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62" y="2467018"/>
            <a:ext cx="8935687" cy="227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BDC302-1636-B54B-B6F6-5ADE8F6FAB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C8E4B-92A5-C843-8CFD-CE1A8A5B0C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per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B5786D-2C93-E74D-9817-55BE1DDDC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0MYP8uaqoxCZt2NiOwf_p_yeWY8hp3EcBsBowz_LWkIbMpX0s7E8ysh2Qv0o6OPTmR0zp0Jp-UAF45jIfwx7I7ZH-6fNLCeNNWi22e8H0-B8Ng7Q2YkiyNIG8hr5vLNCQ2EWwaU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274" b="-1"/>
          <a:stretch/>
        </p:blipFill>
        <p:spPr bwMode="auto">
          <a:xfrm>
            <a:off x="1027856" y="1425890"/>
            <a:ext cx="6936396" cy="47320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C10EA6A-248E-F44A-AB5B-A4EC7C22C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6324AA-DC95-D04D-8BD9-C7CD0AA15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757</Words>
  <Application>Microsoft Macintosh PowerPoint</Application>
  <PresentationFormat>On-screen Show (4:3)</PresentationFormat>
  <Paragraphs>215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Liberation Serif</vt:lpstr>
      <vt:lpstr>Times New Roman</vt:lpstr>
      <vt:lpstr>Trebuchet MS</vt:lpstr>
      <vt:lpstr>Office Theme</vt:lpstr>
      <vt:lpstr>COMP90018 Mobile Computing Systems Programming</vt:lpstr>
      <vt:lpstr>Advanced evaluation techniques</vt:lpstr>
      <vt:lpstr>PowerPoint Presentation</vt:lpstr>
      <vt:lpstr>Do phones create habits?</vt:lpstr>
      <vt:lpstr>PowerPoint Presentation</vt:lpstr>
      <vt:lpstr>Differences in launching</vt:lpstr>
      <vt:lpstr>Histograms per user</vt:lpstr>
      <vt:lpstr>Patterns emerge (users)</vt:lpstr>
      <vt:lpstr>Histograms per app</vt:lpstr>
      <vt:lpstr>Patterns emerge (apps)</vt:lpstr>
      <vt:lpstr>Compare to Web revisitaton (2000’s)</vt:lpstr>
      <vt:lpstr>Similar patterns. What does this mean?</vt:lpstr>
      <vt:lpstr>Online behaviour is a proxy</vt:lpstr>
      <vt:lpstr>WiFi access points</vt:lpstr>
      <vt:lpstr>Across a whole city – 3 years</vt:lpstr>
      <vt:lpstr>PowerPoint Presentation</vt:lpstr>
      <vt:lpstr>Each location has a pattern</vt:lpstr>
      <vt:lpstr>Google web searches also  have a pattern </vt:lpstr>
      <vt:lpstr>“Google Trends” lets us match the patterns</vt:lpstr>
      <vt:lpstr>Which keyword patterns match to a location patterns?</vt:lpstr>
      <vt:lpstr>Which keyword patterns match to a location patterns?</vt:lpstr>
      <vt:lpstr>Which keyword patterns match to a location patterns?</vt:lpstr>
      <vt:lpstr>Similar patterns. What does this mean?</vt:lpstr>
      <vt:lpstr>Human Computation &amp; Crowdsourcing</vt:lpstr>
      <vt:lpstr>Offer decision-support to humans (not answers)</vt:lpstr>
      <vt:lpstr>Which car should I buy?</vt:lpstr>
      <vt:lpstr>PowerPoint Presentation</vt:lpstr>
      <vt:lpstr>Things to evaluate</vt:lpstr>
      <vt:lpstr>PowerPoint Presentation</vt:lpstr>
      <vt:lpstr>PowerPoint Presentation</vt:lpstr>
      <vt:lpstr>Closing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COMP90018 Mobile Computing Systems Programming</dc:title>
  <dc:creator>Vassilis Kostakos</dc:creator>
  <cp:lastModifiedBy>Vassilis Kostakos</cp:lastModifiedBy>
  <cp:revision>17</cp:revision>
  <dcterms:created xsi:type="dcterms:W3CDTF">2019-05-30T00:14:47Z</dcterms:created>
  <dcterms:modified xsi:type="dcterms:W3CDTF">2019-05-30T04:59:03Z</dcterms:modified>
</cp:coreProperties>
</file>